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8"/>
  </p:notesMasterIdLst>
  <p:sldIdLst>
    <p:sldId id="513" r:id="rId2"/>
    <p:sldId id="730" r:id="rId3"/>
    <p:sldId id="747" r:id="rId4"/>
    <p:sldId id="763" r:id="rId5"/>
    <p:sldId id="735" r:id="rId6"/>
    <p:sldId id="736" r:id="rId7"/>
    <p:sldId id="745" r:id="rId8"/>
    <p:sldId id="777" r:id="rId9"/>
    <p:sldId id="758" r:id="rId10"/>
    <p:sldId id="760" r:id="rId11"/>
    <p:sldId id="759" r:id="rId12"/>
    <p:sldId id="628" r:id="rId13"/>
    <p:sldId id="880" r:id="rId14"/>
    <p:sldId id="882" r:id="rId15"/>
    <p:sldId id="883" r:id="rId16"/>
    <p:sldId id="884" r:id="rId17"/>
    <p:sldId id="881" r:id="rId18"/>
    <p:sldId id="885" r:id="rId19"/>
    <p:sldId id="886" r:id="rId20"/>
    <p:sldId id="888" r:id="rId21"/>
    <p:sldId id="889" r:id="rId22"/>
    <p:sldId id="890" r:id="rId23"/>
    <p:sldId id="891" r:id="rId24"/>
    <p:sldId id="892" r:id="rId25"/>
    <p:sldId id="894" r:id="rId26"/>
    <p:sldId id="291" r:id="rId27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/>
  </p:cmAuthor>
  <p:cmAuthor id="2" name="Bob Vachon" initials="BV" lastIdx="2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23395" autoAdjust="0"/>
    <p:restoredTop sz="83000" autoAdjust="0"/>
  </p:normalViewPr>
  <p:slideViewPr>
    <p:cSldViewPr snapToGrid="0" showGuides="1">
      <p:cViewPr varScale="1">
        <p:scale>
          <a:sx n="147" d="100"/>
          <a:sy n="147" d="100"/>
        </p:scale>
        <p:origin x="-1242" y="-96"/>
      </p:cViewPr>
      <p:guideLst>
        <p:guide orient="horz" pos="1620"/>
        <p:guide pos="336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notesViewPr>
    <p:cSldViewPr snapToGrid="0">
      <p:cViewPr varScale="1">
        <p:scale>
          <a:sx n="83" d="100"/>
          <a:sy n="83" d="100"/>
        </p:scale>
        <p:origin x="-382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pPr/>
              <a:t>11/26/2018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 Internet de las cosas v. 2.0</a:t>
            </a:r>
          </a:p>
          <a:p>
            <a:pPr>
              <a:buFontTx/>
              <a:buNone/>
            </a:pPr>
            <a:r>
              <a:rPr lang="es-ES" sz="1200" b="0" dirty="0"/>
              <a:t>Capítulo 4: todo puede ser automatizado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025542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10</a:t>
            </a:fld>
            <a:endParaRPr lang="es-E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 4: todo puede ser automatizado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024752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mtClean="0"/>
              <a:t>4 – Todo se puede automatizar</a:t>
            </a:r>
            <a:endParaRPr lang="es-ES" b="0" dirty="0"/>
          </a:p>
          <a:p>
            <a:pPr>
              <a:buFontTx/>
              <a:buNone/>
            </a:pPr>
            <a:r>
              <a:rPr lang="es-ES" smtClean="0"/>
              <a:t>4.1 – ¿Qué se puede automatizar?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625529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4.1.1.1 – ¿Qué es la automatización?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25190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4.1.1.2 – ¿Cómo se utiliza la automatización?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08485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14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4.1.1.3 – Práctica de laboratorio: automatización de eventos cotidianos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1372393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15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4.1.1.4 – Cuando las cosas comienzan a pensar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baseline="0" dirty="0">
                <a:latin typeface="Arial" charset="0"/>
              </a:rPr>
              <a:t>4.1.1.5 - Actividad: automatización o no automatización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334649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16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4.1.1.6 – Packet Tracer: explore el hogar inteligente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baseline="0" dirty="0">
                <a:latin typeface="Arial" charset="0"/>
              </a:rPr>
              <a:t>4.1.1.7 – Evaluación del tema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126954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 Inteligencia artificial (AI) y aprendizaje automático (ML)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4.1.2.1 – ¿Qué es la inteligencia artificial y el aprendizaje automático?</a:t>
            </a:r>
          </a:p>
        </p:txBody>
      </p:sp>
    </p:spTree>
    <p:extLst>
      <p:ext uri="{BB962C8B-B14F-4D97-AF65-F5344CB8AC3E}">
        <p14:creationId xmlns="" xmlns:p14="http://schemas.microsoft.com/office/powerpoint/2010/main" val="1678449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 Inteligencia artificial (AI) y aprendizaje automático (ML)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4.1.2.2 – ML e IoT</a:t>
            </a:r>
          </a:p>
        </p:txBody>
      </p:sp>
    </p:spTree>
    <p:extLst>
      <p:ext uri="{BB962C8B-B14F-4D97-AF65-F5344CB8AC3E}">
        <p14:creationId xmlns="" xmlns:p14="http://schemas.microsoft.com/office/powerpoint/2010/main" val="3761569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 Automatización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4.1.2.3 – Packet Tracer: explore un hogar inteligente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baseline="0" dirty="0">
                <a:latin typeface="Arial" charset="0"/>
              </a:rPr>
              <a:t>4.1.2.4 – Evaluación del tema</a:t>
            </a:r>
          </a:p>
        </p:txBody>
      </p:sp>
    </p:spTree>
    <p:extLst>
      <p:ext uri="{BB962C8B-B14F-4D97-AF65-F5344CB8AC3E}">
        <p14:creationId xmlns="" xmlns:p14="http://schemas.microsoft.com/office/powerpoint/2010/main" val="1077416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66771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20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 Redes basadas en el objetivo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4.1.3.1 – Qué son las redes basadas en la intención (IBN)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750758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21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 Redes basadas en el objetivo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4.1.3.2 – ¿Cómo se vinculan el ML, la AI y las IBN?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277831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22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 Redes basadas en el objetivo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4.1.3.3 – Casos de uso para las redes basadas en la intención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85601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23</a:t>
            </a:fld>
            <a:endParaRPr lang="es-E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ES" sz="1200" kern="1200" dirty="0">
                <a:solidFill>
                  <a:schemeClr val="tx1"/>
                </a:solidFill>
                <a:latin typeface="Arial" charset="0"/>
              </a:rPr>
              <a:t>4.1 ¿Qué se puede automatizar?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 Redes basadas en el objetivo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dirty="0">
                <a:latin typeface="Arial" charset="0"/>
              </a:rPr>
              <a:t>4.1.3.4 – Práctica de laboratorio: investigación de redes basadas en la intención (IBN)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" baseline="0" dirty="0">
                <a:latin typeface="Arial" charset="0"/>
              </a:rPr>
              <a:t>4.1.3.5 – Evaluación del tema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2372997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4 – Todo se puede automatizar</a:t>
            </a:r>
          </a:p>
          <a:p>
            <a:pPr>
              <a:buFontTx/>
              <a:buNone/>
            </a:pPr>
            <a:r>
              <a:rPr lang="es-ES" sz="1200" b="0" dirty="0" smtClean="0"/>
              <a:t>4.2 </a:t>
            </a:r>
            <a:r>
              <a:rPr lang="es-ES" altLang="zh-CN" dirty="0" smtClean="0"/>
              <a:t>–</a:t>
            </a:r>
            <a:r>
              <a:rPr lang="es-ES" sz="1200" b="0" dirty="0" smtClean="0"/>
              <a:t> </a:t>
            </a:r>
            <a:r>
              <a:rPr lang="es-ES" sz="1200" b="0" dirty="0"/>
              <a:t>Resumen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24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5143212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1200" b="0" dirty="0"/>
              <a:t>4 – </a:t>
            </a:r>
            <a:r>
              <a:rPr lang="es-ES" dirty="0" smtClean="0"/>
              <a:t>Todo puede estar conectado</a:t>
            </a:r>
            <a:endParaRPr lang="es-ES" b="0" dirty="0"/>
          </a:p>
          <a:p>
            <a:r>
              <a:rPr lang="es-ES" dirty="0" smtClean="0"/>
              <a:t>4.2</a:t>
            </a:r>
            <a:r>
              <a:rPr lang="es-ES" altLang="zh-CN" dirty="0" smtClean="0"/>
              <a:t> –</a:t>
            </a:r>
            <a:r>
              <a:rPr lang="es-ES" dirty="0" smtClean="0"/>
              <a:t> </a:t>
            </a:r>
            <a:r>
              <a:rPr lang="es-ES" dirty="0" smtClean="0"/>
              <a:t>Resumen</a:t>
            </a:r>
          </a:p>
          <a:p>
            <a:r>
              <a:rPr lang="es-ES" dirty="0" smtClean="0"/>
              <a:t>4.2.1.1 </a:t>
            </a:r>
            <a:r>
              <a:rPr lang="es-ES" altLang="zh-CN" dirty="0" smtClean="0"/>
              <a:t>–</a:t>
            </a:r>
            <a:r>
              <a:rPr lang="es-ES" dirty="0" smtClean="0"/>
              <a:t> </a:t>
            </a:r>
            <a:r>
              <a:rPr lang="es-ES" dirty="0" smtClean="0"/>
              <a:t>Resumen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25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792774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26</a:t>
            </a:fld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smtClean="0"/>
              <a:t>Capítulo 4: todo puede ser automatizado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4150324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4</a:t>
            </a:fld>
            <a:endParaRPr lang="en-US" sz="800" b="0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87453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CE20BE7-F2F3-4E26-9454-50B18F790A4E}" type="slidenum">
              <a:rPr lang="en-US" sz="800" b="0">
                <a:ea typeface="ＭＳ Ｐゴシック" pitchFamily="34" charset="-128"/>
              </a:rPr>
              <a:pPr algn="r"/>
              <a:t>5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422613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6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60579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F7D0146-1035-4865-8A5B-0B1E8578604B}" type="slidenum">
              <a:rPr lang="en-US" sz="800" b="0">
                <a:ea typeface="ＭＳ Ｐゴシック" pitchFamily="34" charset="-128"/>
              </a:rPr>
              <a:pPr algn="r"/>
              <a:t>7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9157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8</a:t>
            </a:fld>
            <a:endParaRPr lang="es-E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b="0" dirty="0"/>
              <a:t>Cisco Networking Academy Program</a:t>
            </a:r>
          </a:p>
          <a:p>
            <a:pPr>
              <a:buFontTx/>
              <a:buNone/>
            </a:pPr>
            <a:r>
              <a:rPr lang="es-ES" b="0" dirty="0"/>
              <a:t>Introducción al Internet de las Cosas</a:t>
            </a:r>
          </a:p>
          <a:p>
            <a:pPr>
              <a:buFontTx/>
              <a:buNone/>
            </a:pPr>
            <a:r>
              <a:rPr lang="es-ES" b="0" dirty="0"/>
              <a:t>Capítulo 4: todo puede ser automatizado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49680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088610" y="4741653"/>
            <a:ext cx="3436917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s-E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083443" y="4741653"/>
            <a:ext cx="3442083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© 2016 Cisco y/o sus filiales. Todos los derechos reservados</a:t>
            </a:r>
            <a:r>
              <a:rPr lang="es-ES" sz="600" dirty="0" smtClean="0">
                <a:solidFill>
                  <a:schemeClr val="accent3">
                    <a:lumMod val="85000"/>
                  </a:schemeClr>
                </a:solidFill>
                <a:latin typeface="+mn-lt"/>
              </a:rPr>
              <a:t>. Información </a:t>
            </a:r>
            <a:r>
              <a:rPr lang="es-ES" sz="600" dirty="0">
                <a:solidFill>
                  <a:schemeClr val="accent3">
                    <a:lumMod val="85000"/>
                  </a:schemeClr>
                </a:solidFill>
                <a:latin typeface="+mn-lt"/>
              </a:rPr>
              <a:t>confidencial de Cisco.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group/communities/community-hom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smtClean="0"/>
              <a:t>Materiales del Instructor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 4: todo puede ser automatizado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008114" cy="902174"/>
          </a:xfrm>
        </p:spPr>
        <p:txBody>
          <a:bodyPr/>
          <a:lstStyle/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436504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ES" sz="1800" dirty="0"/>
              <a:t>4.1 ¿Qué se puede automatizar?</a:t>
            </a:r>
          </a:p>
          <a:p>
            <a:pPr lvl="1"/>
            <a:r>
              <a:rPr lang="es-ES" sz="1800" dirty="0"/>
              <a:t>Explique la forma en que la digitalización permite que los procesos empresariales adopten la automatización.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Describa la automatización.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Explique la forma en que la inteligencia artificial y el aprendizaje automático afectan la automatización.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Explique de qué forma las redes basadas en la intención se adaptan a las necesidades empresariales cambiantes.</a:t>
            </a:r>
          </a:p>
          <a:p>
            <a:pPr marL="685006" lvl="4" indent="-214313">
              <a:buFont typeface="Arial" panose="020B0604020202020204" pitchFamily="34" charset="0"/>
              <a:buChar char="•"/>
            </a:pPr>
            <a:endParaRPr lang="es-ES" sz="1600" dirty="0">
              <a:solidFill>
                <a:srgbClr val="000000"/>
              </a:solidFill>
            </a:endParaRP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Capítulo 4: Secciones y objetivos</a:t>
            </a:r>
          </a:p>
        </p:txBody>
      </p:sp>
    </p:spTree>
    <p:extLst>
      <p:ext uri="{BB962C8B-B14F-4D97-AF65-F5344CB8AC3E}">
        <p14:creationId xmlns="" xmlns:p14="http://schemas.microsoft.com/office/powerpoint/2010/main" val="1758868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4" y="915409"/>
            <a:ext cx="8337283" cy="1815265"/>
          </a:xfrm>
        </p:spPr>
        <p:txBody>
          <a:bodyPr/>
          <a:lstStyle/>
          <a:p>
            <a:r>
              <a:rPr lang="es-ES" dirty="0" smtClean="0"/>
              <a:t>4.1 ¿Qué se puede automatizar?</a:t>
            </a:r>
          </a:p>
        </p:txBody>
      </p:sp>
    </p:spTree>
    <p:extLst>
      <p:ext uri="{BB962C8B-B14F-4D97-AF65-F5344CB8AC3E}">
        <p14:creationId xmlns="" xmlns:p14="http://schemas.microsoft.com/office/powerpoint/2010/main" val="673099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97469" y="726511"/>
            <a:ext cx="4156960" cy="3957002"/>
          </a:xfrm>
        </p:spPr>
        <p:txBody>
          <a:bodyPr/>
          <a:lstStyle/>
          <a:p>
            <a:r>
              <a:rPr lang="es-ES" sz="1400" dirty="0" smtClean="0"/>
              <a:t>La automatización es cualquier proceso impulsado de forma automática que eventualmente elimina la necesidad de intervención humana. </a:t>
            </a:r>
          </a:p>
          <a:p>
            <a:r>
              <a:rPr lang="es-ES" sz="1400" dirty="0" err="1" smtClean="0"/>
              <a:t>IoT</a:t>
            </a:r>
            <a:r>
              <a:rPr lang="es-ES" sz="1400" dirty="0" smtClean="0"/>
              <a:t> abre un nuevo mundo en el que las tareas que previamente requerían la intervención humana se pueden volver automatizadas.</a:t>
            </a:r>
          </a:p>
          <a:p>
            <a:r>
              <a:rPr lang="es-ES" sz="1400" dirty="0" smtClean="0"/>
              <a:t>Automatización </a:t>
            </a:r>
          </a:p>
          <a:p>
            <a:pPr lvl="1"/>
            <a:r>
              <a:rPr lang="es-ES" sz="1200" dirty="0" smtClean="0"/>
              <a:t>Se utilizan robots en condiciones peligrosas como la minería, la lucha contra incendios y la limpieza de accidentes industriales,</a:t>
            </a:r>
          </a:p>
          <a:p>
            <a:pPr lvl="1"/>
            <a:r>
              <a:rPr lang="es-ES" sz="1200" dirty="0" smtClean="0"/>
              <a:t>y también en las línea de montaje automatizadas.</a:t>
            </a:r>
          </a:p>
          <a:p>
            <a:pPr lvl="1"/>
            <a:r>
              <a:rPr lang="es-ES" sz="1200" dirty="0" smtClean="0"/>
              <a:t>Cajas registradoras de autoservicio en tiendas</a:t>
            </a:r>
          </a:p>
          <a:p>
            <a:pPr lvl="1"/>
            <a:r>
              <a:rPr lang="es-ES" sz="1200" dirty="0" smtClean="0"/>
              <a:t>Controles ambientales de edificios automáticos</a:t>
            </a:r>
          </a:p>
          <a:p>
            <a:pPr lvl="1"/>
            <a:r>
              <a:rPr lang="es-ES" sz="1200" dirty="0" smtClean="0"/>
              <a:t>Automóviles y aviones autónomos.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Automatización</a:t>
            </a:r>
            <a:r>
              <a:rPr dirty="0"/>
              <a:t/>
            </a:r>
            <a:br>
              <a:rPr dirty="0"/>
            </a:br>
            <a:r>
              <a:rPr lang="es-ES" dirty="0" smtClean="0"/>
              <a:t>¿Qué es la automatización?</a:t>
            </a:r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5DF45A46-4436-437A-B1AD-52BB6AE8F1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82251" y="1202498"/>
            <a:ext cx="4208355" cy="23298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2478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87891" y="798944"/>
            <a:ext cx="4052169" cy="3851115"/>
          </a:xfrm>
        </p:spPr>
        <p:txBody>
          <a:bodyPr/>
          <a:lstStyle/>
          <a:p>
            <a:r>
              <a:rPr lang="es-ES" dirty="0" smtClean="0"/>
              <a:t>Automatización del hogar inteligente</a:t>
            </a:r>
          </a:p>
          <a:p>
            <a:r>
              <a:rPr lang="es-ES" dirty="0" smtClean="0"/>
              <a:t>Edificios inteligentes</a:t>
            </a:r>
          </a:p>
          <a:p>
            <a:r>
              <a:rPr lang="es-ES" dirty="0" err="1" smtClean="0"/>
              <a:t>IoT</a:t>
            </a:r>
            <a:r>
              <a:rPr lang="es-ES" dirty="0" smtClean="0"/>
              <a:t> industrial y fábricas inteligentes</a:t>
            </a:r>
          </a:p>
          <a:p>
            <a:r>
              <a:rPr lang="es-ES" dirty="0" smtClean="0"/>
              <a:t>Ciudades inteligentes</a:t>
            </a:r>
          </a:p>
          <a:p>
            <a:r>
              <a:rPr lang="es-ES" dirty="0" smtClean="0"/>
              <a:t>Smart </a:t>
            </a:r>
            <a:r>
              <a:rPr lang="es-ES" dirty="0" err="1" smtClean="0"/>
              <a:t>Grid</a:t>
            </a:r>
            <a:endParaRPr lang="es-ES" dirty="0" smtClean="0"/>
          </a:p>
          <a:p>
            <a:r>
              <a:rPr lang="es-ES" dirty="0" smtClean="0"/>
              <a:t>Automóviles inteligentes</a:t>
            </a:r>
          </a:p>
          <a:p>
            <a:r>
              <a:rPr lang="es-ES" dirty="0" smtClean="0"/>
              <a:t>Tiendas y servicios</a:t>
            </a:r>
          </a:p>
          <a:p>
            <a:r>
              <a:rPr lang="es-ES" dirty="0" smtClean="0"/>
              <a:t>Diagnóstico médico y cirugía</a:t>
            </a:r>
          </a:p>
          <a:p>
            <a:r>
              <a:rPr lang="es-ES" dirty="0" smtClean="0"/>
              <a:t>Piloto automático de aviones</a:t>
            </a:r>
          </a:p>
          <a:p>
            <a:endParaRPr lang="es-ES" dirty="0"/>
          </a:p>
          <a:p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Automatización</a:t>
            </a:r>
            <a:r>
              <a:rPr dirty="0"/>
              <a:t/>
            </a:r>
            <a:br>
              <a:rPr dirty="0"/>
            </a:br>
            <a:r>
              <a:rPr lang="es-ES" dirty="0" smtClean="0"/>
              <a:t>¿Cómo se utiliza la automatización?</a:t>
            </a:r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10F639F9-D7BD-465B-A2CF-D2FB6EC325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263012" y="2538461"/>
            <a:ext cx="2398734" cy="1590805"/>
          </a:xfrm>
          <a:prstGeom prst="rect">
            <a:avLst/>
          </a:prstGeom>
        </p:spPr>
      </p:pic>
      <p:pic>
        <p:nvPicPr>
          <p:cNvPr id="8" name="Picture 7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8C13C4C4-54E3-4ADC-90A1-1BD772BCD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3958222" y="2571750"/>
            <a:ext cx="2091847" cy="1323436"/>
          </a:xfrm>
          <a:prstGeom prst="rect">
            <a:avLst/>
          </a:prstGeom>
        </p:spPr>
      </p:pic>
      <p:pic>
        <p:nvPicPr>
          <p:cNvPr id="10" name="Picture 9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4B8C25E9-4359-41D8-9DB7-DEA778A920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3832962" y="836249"/>
            <a:ext cx="4866362" cy="15908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6650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Automatización</a:t>
            </a:r>
            <a:r>
              <a:rPr dirty="0"/>
              <a:t/>
            </a:r>
            <a:br>
              <a:rPr dirty="0"/>
            </a:br>
            <a:r>
              <a:rPr lang="es-ES" dirty="0" smtClean="0"/>
              <a:t>Práctica de laboratorio: automatización de eventos cotidianos</a:t>
            </a:r>
          </a:p>
        </p:txBody>
      </p:sp>
      <p:pic>
        <p:nvPicPr>
          <p:cNvPr id="6" name="Content Placeholder 5" descr="4.1.1.3 Lab - Automating Everyday Events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83001DF2-D04D-4721-AB6F-1D27A6549A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668043" y="858032"/>
            <a:ext cx="3244242" cy="3898990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12909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87892" y="798944"/>
            <a:ext cx="3971513" cy="4219105"/>
          </a:xfrm>
        </p:spPr>
        <p:txBody>
          <a:bodyPr/>
          <a:lstStyle/>
          <a:p>
            <a:r>
              <a:rPr lang="es-ES" dirty="0"/>
              <a:t>Muchos dispositivos ahora incorporan la tecnología inteligente para modificar su comportamiento en determinadas circunstancias. </a:t>
            </a:r>
          </a:p>
          <a:p>
            <a:pPr lvl="1"/>
            <a:r>
              <a:rPr lang="es-ES" sz="1500" dirty="0"/>
              <a:t>Esto puede ser tan simple como cuando un dispositivo inteligente reduce su consumo de energía durante períodos de demanda pico o tan complejo como conducir un auto de manera autónoma.</a:t>
            </a:r>
          </a:p>
          <a:p>
            <a:r>
              <a:rPr lang="es-ES" dirty="0"/>
              <a:t>Cada vez que se toma una decisión o un curso de acción mediante un dispositivo en función de información externa, dicho dispositivo luego se reconoce como dispositivo inteligente. </a:t>
            </a: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Automatización</a:t>
            </a:r>
            <a:r>
              <a:rPr dirty="0"/>
              <a:t/>
            </a:r>
            <a:br>
              <a:rPr dirty="0"/>
            </a:br>
            <a:r>
              <a:rPr lang="es-ES" altLang="en-US" dirty="0"/>
              <a:t>Cuando las cosas comienzan a pensar</a:t>
            </a:r>
          </a:p>
        </p:txBody>
      </p:sp>
      <p:pic>
        <p:nvPicPr>
          <p:cNvPr id="4" name="Picture 3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8BC3D1D5-D20E-4B4E-AFF3-5222178AD6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427950" y="951978"/>
            <a:ext cx="4427950" cy="29874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9642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Automatización</a:t>
            </a:r>
            <a:r>
              <a:t/>
            </a:r>
            <a:br/>
            <a:r>
              <a:rPr lang="es-ES" smtClean="0"/>
              <a:t>Packet Tracer: explore el hogar inteligente</a:t>
            </a:r>
          </a:p>
        </p:txBody>
      </p:sp>
      <p:pic>
        <p:nvPicPr>
          <p:cNvPr id="5" name="Content Placeholder 4" descr="4.1.1.6 Packet Tracer - Explore the Smart Home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8C7405EA-F128-4AA5-B958-EDCA45C8F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767072" y="895611"/>
            <a:ext cx="2982375" cy="3845491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758639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628368" y="798944"/>
            <a:ext cx="4348364" cy="4074139"/>
          </a:xfrm>
        </p:spPr>
        <p:txBody>
          <a:bodyPr/>
          <a:lstStyle/>
          <a:p>
            <a:r>
              <a:rPr lang="es-ES" dirty="0" smtClean="0"/>
              <a:t>La Inteligencia artificial (AI) es la inteligencia que demuestran las máquinas.</a:t>
            </a:r>
          </a:p>
          <a:p>
            <a:pPr lvl="1"/>
            <a:r>
              <a:rPr lang="es-ES" dirty="0" smtClean="0"/>
              <a:t>La AI utiliza agentes inteligentes que pueden percibir el entorno y tomar decisiones.</a:t>
            </a:r>
          </a:p>
          <a:p>
            <a:pPr lvl="1"/>
            <a:r>
              <a:rPr lang="es-ES" dirty="0" smtClean="0"/>
              <a:t>La AI hace referencia a los sistemas que imitan las funciones cognitivas normalmente asociadas a la mente humana, como el aprendizaje y la resolución de problemas.</a:t>
            </a:r>
          </a:p>
          <a:p>
            <a:r>
              <a:rPr lang="es-ES" dirty="0" smtClean="0"/>
              <a:t>El </a:t>
            </a:r>
            <a:r>
              <a:rPr lang="es-ES" b="1" dirty="0"/>
              <a:t>aprendizaje automático (ML)</a:t>
            </a:r>
            <a:r>
              <a:rPr lang="es-ES" dirty="0" smtClean="0"/>
              <a:t> es un subconjunto de AI que utiliza técnicas estadísticas para otorgar a las computadoras la capacidad para "aprender" de su entorno.</a:t>
            </a:r>
          </a:p>
          <a:p>
            <a:pPr lvl="1"/>
            <a:r>
              <a:rPr lang="es-ES" dirty="0" smtClean="0"/>
              <a:t>Esto permite que las computadoras mejoren su funcionamiento en una tarea puntual sin que se programe específicamente para esa tarea.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La inteligencia artificial (AI) y el aprendizaje automático (ML</a:t>
            </a:r>
            <a:r>
              <a:rPr lang="es-ES" sz="1600" dirty="0" smtClean="0"/>
              <a:t>)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¿Qué es la inteligencia artificial y el aprendizaje automático?</a:t>
            </a:r>
          </a:p>
        </p:txBody>
      </p:sp>
      <p:pic>
        <p:nvPicPr>
          <p:cNvPr id="6" name="Picture 5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28EC993A-CB2B-4668-906D-2F7A066BF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25467" y="1064712"/>
            <a:ext cx="4171167" cy="26492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59742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212943" y="861575"/>
            <a:ext cx="3935311" cy="3732728"/>
          </a:xfrm>
        </p:spPr>
        <p:txBody>
          <a:bodyPr/>
          <a:lstStyle/>
          <a:p>
            <a:r>
              <a:rPr lang="es-ES" sz="1400" dirty="0" smtClean="0"/>
              <a:t>Entre los usos de tecnología de ML se incluyen:</a:t>
            </a:r>
          </a:p>
          <a:p>
            <a:pPr lvl="1"/>
            <a:r>
              <a:rPr lang="es-ES" sz="1200" b="1" dirty="0"/>
              <a:t>Reconocimiento de voz</a:t>
            </a:r>
            <a:r>
              <a:rPr lang="es-ES" sz="1200" dirty="0" smtClean="0"/>
              <a:t>: se usa en asistentes digitales.</a:t>
            </a:r>
          </a:p>
          <a:p>
            <a:pPr lvl="1"/>
            <a:r>
              <a:rPr lang="es-ES" sz="1200" b="1" dirty="0"/>
              <a:t>Recomendación del producto</a:t>
            </a:r>
            <a:r>
              <a:rPr lang="es-ES" sz="1200" dirty="0" smtClean="0"/>
              <a:t>: los sistemas crean un perfil del cliente, y recomiendan productos o servicios en función de los patrones anteriores.</a:t>
            </a:r>
          </a:p>
          <a:p>
            <a:pPr lvl="1"/>
            <a:r>
              <a:rPr lang="es-ES" sz="1200" b="1" dirty="0"/>
              <a:t>Reconocimiento de la forma</a:t>
            </a:r>
            <a:r>
              <a:rPr lang="es-ES" sz="1200" dirty="0" smtClean="0"/>
              <a:t>: hay programas que permiten que diagramas y notas elaborados a mano de forma rudimentaria se conviertan en diagramas y texto más formales.</a:t>
            </a:r>
          </a:p>
          <a:p>
            <a:pPr lvl="1"/>
            <a:r>
              <a:rPr lang="es-ES" sz="1200" b="1" dirty="0"/>
              <a:t>Detección de fraudes de tarjetas de crédito</a:t>
            </a:r>
            <a:r>
              <a:rPr lang="es-ES" sz="1200" dirty="0" smtClean="0"/>
              <a:t>: se crea un perfil sobre los patrones de compra de un cliente.</a:t>
            </a:r>
          </a:p>
          <a:p>
            <a:pPr lvl="1"/>
            <a:r>
              <a:rPr lang="es-ES" sz="1200" b="1" dirty="0"/>
              <a:t>Reconocimiento facial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Inteligencia artificial (AI) y aprendizaje automático (ML</a:t>
            </a:r>
            <a:r>
              <a:rPr lang="es-ES" sz="1600" dirty="0" smtClean="0"/>
              <a:t>)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ML e </a:t>
            </a:r>
            <a:r>
              <a:rPr lang="es-ES" dirty="0" err="1" smtClean="0"/>
              <a:t>IoT</a:t>
            </a:r>
            <a:endParaRPr lang="es-ES" dirty="0" smtClean="0"/>
          </a:p>
        </p:txBody>
      </p:sp>
      <p:pic>
        <p:nvPicPr>
          <p:cNvPr id="3" name="Picture 2" descr="Introduction to the Internet of Things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C2622B54-2752-4DAA-B645-B9836211A7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484317" y="1002253"/>
            <a:ext cx="4521895" cy="29693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9199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Automatización</a:t>
            </a:r>
            <a:r>
              <a:t/>
            </a:r>
            <a:br/>
            <a:r>
              <a:rPr lang="es-ES" smtClean="0"/>
              <a:t>Packet Tracer: explore el hogar inteligente</a:t>
            </a:r>
          </a:p>
        </p:txBody>
      </p:sp>
      <p:pic>
        <p:nvPicPr>
          <p:cNvPr id="6" name="Content Placeholder 5" descr="4.1.2.3 Lab - Design a Prototype of an AI Application.pdf - Mozilla Firefox">
            <a:extLst>
              <a:ext uri="{FF2B5EF4-FFF2-40B4-BE49-F238E27FC236}">
                <a16:creationId xmlns:a16="http://schemas.microsoft.com/office/drawing/2014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id="{5603C58F-FD54-4ED5-A979-35E5276E6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765904" y="933189"/>
            <a:ext cx="2958491" cy="3782861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392141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PowerPoint deck is divided in two parts:</a:t>
            </a:r>
          </a:p>
          <a:p>
            <a:r>
              <a:rPr lang="en-US" dirty="0"/>
              <a:t>Instructor Planning Guide</a:t>
            </a:r>
            <a:endParaRPr lang="en-CA" dirty="0"/>
          </a:p>
          <a:p>
            <a:pPr lvl="1"/>
            <a:r>
              <a:rPr lang="en-CA" dirty="0"/>
              <a:t>Information to help you become familiar with the chapter</a:t>
            </a:r>
          </a:p>
          <a:p>
            <a:pPr lvl="1"/>
            <a:r>
              <a:rPr lang="en-CA" dirty="0"/>
              <a:t>Teaching aids</a:t>
            </a:r>
          </a:p>
          <a:p>
            <a:r>
              <a:rPr lang="en-CA" dirty="0"/>
              <a:t>Instructor Class Presentation</a:t>
            </a:r>
          </a:p>
          <a:p>
            <a:pPr lvl="1"/>
            <a:r>
              <a:rPr lang="en-CA" dirty="0"/>
              <a:t>Optional slides that you can use in the classroom</a:t>
            </a:r>
          </a:p>
          <a:p>
            <a:pPr lvl="1"/>
            <a:r>
              <a:rPr lang="en-CA" dirty="0"/>
              <a:t>Begins on slide # 9</a:t>
            </a:r>
          </a:p>
          <a:p>
            <a:endParaRPr lang="en-CA" dirty="0"/>
          </a:p>
          <a:p>
            <a:r>
              <a:rPr lang="en-CA" b="1" dirty="0"/>
              <a:t>Note</a:t>
            </a:r>
            <a:r>
              <a:rPr lang="en-CA" dirty="0"/>
              <a:t>: Remove the Planning Guide from this presentation before sharing with anyone.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Materials – Chapter 4 Planning Guide</a:t>
            </a:r>
          </a:p>
        </p:txBody>
      </p:sp>
    </p:spTree>
    <p:extLst>
      <p:ext uri="{BB962C8B-B14F-4D97-AF65-F5344CB8AC3E}">
        <p14:creationId xmlns="" xmlns:p14="http://schemas.microsoft.com/office/powerpoint/2010/main" val="35995819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302177" y="1243353"/>
            <a:ext cx="4721901" cy="3025121"/>
          </a:xfrm>
        </p:spPr>
        <p:txBody>
          <a:bodyPr/>
          <a:lstStyle/>
          <a:p>
            <a:r>
              <a:rPr lang="es-ES" dirty="0" smtClean="0"/>
              <a:t>La industria de TI crea un enfoque sistemático para vincular la administración de infraestructuras con la intención empresarial (IBN).</a:t>
            </a:r>
          </a:p>
          <a:p>
            <a:pPr lvl="1"/>
            <a:r>
              <a:rPr lang="es-ES" dirty="0" smtClean="0"/>
              <a:t>La red empresarial debe integran de manera segura y sin inconvenientes dispositivos de </a:t>
            </a:r>
            <a:r>
              <a:rPr lang="es-ES" dirty="0" err="1" smtClean="0"/>
              <a:t>IoT</a:t>
            </a:r>
            <a:r>
              <a:rPr lang="es-ES" dirty="0" smtClean="0"/>
              <a:t>, servicios basados en la nube y oficinas remotas.</a:t>
            </a:r>
          </a:p>
          <a:p>
            <a:pPr lvl="1"/>
            <a:r>
              <a:rPr lang="es-ES" dirty="0" smtClean="0"/>
              <a:t>La red debe proteger estas nuevas iniciativas digitales del panorama de amenazas en constante cambio.</a:t>
            </a:r>
          </a:p>
          <a:p>
            <a:pPr lvl="1"/>
            <a:r>
              <a:rPr lang="es-ES" dirty="0" smtClean="0"/>
              <a:t>La red debe ser lo suficientemente dinámica para adaptarse rápidamente a los cambios de las políticas y los procedimientos de seguridad, los servicios para empresas y las aplicaciones, y las políticas operativas.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Redes basadas en la </a:t>
            </a:r>
            <a:r>
              <a:rPr lang="es-ES" sz="1600" dirty="0" smtClean="0"/>
              <a:t>intención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¿Qué son las redes basadas en la intención (IBN)?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52" y="1243353"/>
            <a:ext cx="4085964" cy="2791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1971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97469" y="735980"/>
            <a:ext cx="4112355" cy="3891438"/>
          </a:xfrm>
        </p:spPr>
        <p:txBody>
          <a:bodyPr/>
          <a:lstStyle/>
          <a:p>
            <a:r>
              <a:rPr lang="es-ES" sz="1400" dirty="0" smtClean="0"/>
              <a:t>Las redes basadas en la intención aprovechan el poder de la automatización la AI y el ML para controlar la función de una red a fin de lograr un propósito o una intención específica.</a:t>
            </a:r>
          </a:p>
          <a:p>
            <a:pPr lvl="1"/>
            <a:r>
              <a:rPr lang="es-ES" sz="1200" dirty="0" smtClean="0"/>
              <a:t>La red es capaz de traducir la intención en las políticas y, a continuación, usar la automatización para implementar las configuraciones adecuadas necesarias.</a:t>
            </a:r>
          </a:p>
          <a:p>
            <a:r>
              <a:rPr lang="es-ES" sz="1400" dirty="0" smtClean="0"/>
              <a:t>El modelo de redes basadas en la intención consiste en tres elementos clave:</a:t>
            </a:r>
          </a:p>
          <a:p>
            <a:pPr lvl="1"/>
            <a:r>
              <a:rPr lang="es-ES" sz="1200" b="1" dirty="0"/>
              <a:t>Aseguramiento</a:t>
            </a:r>
            <a:r>
              <a:rPr lang="es-ES" sz="1200" dirty="0" smtClean="0"/>
              <a:t>: verificación de extremo a extremo del comportamiento de toda la red.</a:t>
            </a:r>
          </a:p>
          <a:p>
            <a:pPr lvl="1"/>
            <a:r>
              <a:rPr lang="es-ES" sz="1200" b="1" dirty="0"/>
              <a:t>Traducción: </a:t>
            </a:r>
            <a:r>
              <a:rPr lang="es-ES" sz="1200" dirty="0" smtClean="0"/>
              <a:t>capacidad para aplicar la intención empresarial en la configuración de la red.</a:t>
            </a:r>
          </a:p>
          <a:p>
            <a:pPr lvl="1"/>
            <a:r>
              <a:rPr lang="es-ES" sz="1200" b="1" dirty="0"/>
              <a:t>Activación</a:t>
            </a:r>
            <a:r>
              <a:rPr lang="es-ES" sz="1200" dirty="0" smtClean="0"/>
              <a:t>: ocurre después de que se haya especificado la intención y se hayan creado las políticas.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Redes basadas en la </a:t>
            </a:r>
            <a:r>
              <a:rPr lang="es-ES" sz="1600" dirty="0" smtClean="0"/>
              <a:t>intención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¿Cómo se vinculan el ML, la AI y las IBN?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2" y="1097397"/>
            <a:ext cx="4685277" cy="25781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95237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97469" y="965356"/>
            <a:ext cx="4052169" cy="3324782"/>
          </a:xfrm>
        </p:spPr>
        <p:txBody>
          <a:bodyPr/>
          <a:lstStyle/>
          <a:p>
            <a:r>
              <a:rPr lang="es-ES" sz="1600" dirty="0"/>
              <a:t>Las redes basadas en el objetivo permiten que la empresa se centre en los objetivos comerciales.</a:t>
            </a:r>
          </a:p>
          <a:p>
            <a:pPr lvl="1"/>
            <a:r>
              <a:rPr lang="es-ES" dirty="0" smtClean="0"/>
              <a:t>Proporciona un sistema automatizado que comprende qué necesita la organización y hace que suceda.</a:t>
            </a:r>
          </a:p>
          <a:p>
            <a:pPr lvl="1"/>
            <a:r>
              <a:rPr lang="es-ES" dirty="0" smtClean="0"/>
              <a:t>Cisco Digital Network </a:t>
            </a:r>
            <a:r>
              <a:rPr lang="es-ES" dirty="0" err="1" smtClean="0"/>
              <a:t>Architecture</a:t>
            </a:r>
            <a:r>
              <a:rPr lang="es-ES" dirty="0" smtClean="0"/>
              <a:t> (Cisco DNA) es un ejemplo de una red basada en la intención. </a:t>
            </a:r>
          </a:p>
          <a:p>
            <a:pPr lvl="2"/>
            <a:r>
              <a:rPr lang="es-ES" dirty="0" smtClean="0"/>
              <a:t>Arquitectura abierta, que se puede ampliar y es ejecutada por un software.</a:t>
            </a:r>
          </a:p>
          <a:p>
            <a:pPr lvl="2"/>
            <a:r>
              <a:rPr lang="es-ES" dirty="0" smtClean="0"/>
              <a:t>Acelera y simplifica las operaciones de las redes empresariales, y reduce los costos y los riesgos.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/>
              <a:t>Redes basadas en la </a:t>
            </a:r>
            <a:r>
              <a:rPr lang="es-ES" sz="1600" dirty="0" smtClean="0"/>
              <a:t>intención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Casos de uso para las redes basadas en la intención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93" y="945594"/>
            <a:ext cx="4338013" cy="28828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093" y="3828472"/>
            <a:ext cx="4241807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b="1" dirty="0"/>
              <a:t>https://www.cisco.com/c/en/us/solutions/enterprise-networks/index.html</a:t>
            </a:r>
          </a:p>
        </p:txBody>
      </p:sp>
    </p:spTree>
    <p:extLst>
      <p:ext uri="{BB962C8B-B14F-4D97-AF65-F5344CB8AC3E}">
        <p14:creationId xmlns="" xmlns:p14="http://schemas.microsoft.com/office/powerpoint/2010/main" val="24215014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256478"/>
            <a:ext cx="9144000" cy="542466"/>
          </a:xfrm>
        </p:spPr>
        <p:txBody>
          <a:bodyPr/>
          <a:lstStyle/>
          <a:p>
            <a:r>
              <a:rPr lang="es-ES" sz="1600" dirty="0"/>
              <a:t>Redes basadas en la intención (IBN</a:t>
            </a:r>
            <a:r>
              <a:rPr lang="es-ES" sz="1600" dirty="0" smtClean="0"/>
              <a:t>)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s-ES" dirty="0" smtClean="0"/>
              <a:t>Práctica de laboratorio: investigación de redes basadas en la intención (IBN)</a:t>
            </a:r>
            <a:endParaRPr lang="es-ES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08" y="1094281"/>
            <a:ext cx="3958810" cy="36710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961186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4.2 Resumen del capítulo</a:t>
            </a:r>
          </a:p>
        </p:txBody>
      </p:sp>
    </p:spTree>
    <p:extLst>
      <p:ext uri="{BB962C8B-B14F-4D97-AF65-F5344CB8AC3E}">
        <p14:creationId xmlns="" xmlns:p14="http://schemas.microsoft.com/office/powerpoint/2010/main" val="962505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1600" dirty="0"/>
              <a:t>Resumen del capítulo</a:t>
            </a:r>
            <a:r>
              <a:rPr dirty="0"/>
              <a:t/>
            </a:r>
            <a:br>
              <a:rPr dirty="0"/>
            </a:br>
            <a:r>
              <a:rPr lang="es-ES" dirty="0" smtClean="0"/>
              <a:t>Resumen</a:t>
            </a:r>
            <a:endParaRPr lang="es-ES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13" y="744280"/>
            <a:ext cx="8895574" cy="4155319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s-ES" sz="15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176402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90828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s-ES" smtClean="0"/>
              <a:t>Capítulo 4: todo puede ser automatizado</a:t>
            </a:r>
          </a:p>
        </p:txBody>
      </p:sp>
      <p:sp>
        <p:nvSpPr>
          <p:cNvPr id="3" name="Rectangle 2"/>
          <p:cNvSpPr/>
          <p:nvPr/>
        </p:nvSpPr>
        <p:spPr>
          <a:xfrm>
            <a:off x="628650" y="34360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/>
              <a:t>Introducción a Internet de las cosas v. 2.0: guía de planificación</a:t>
            </a:r>
          </a:p>
        </p:txBody>
      </p:sp>
    </p:spTree>
    <p:extLst>
      <p:ext uri="{BB962C8B-B14F-4D97-AF65-F5344CB8AC3E}">
        <p14:creationId xmlns="" xmlns:p14="http://schemas.microsoft.com/office/powerpoint/2010/main" val="914249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30000"/>
              </a:spcBef>
              <a:buNone/>
            </a:pPr>
            <a:r>
              <a:rPr lang="en-US" dirty="0"/>
              <a:t>What activities are associated with this chapter?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</p:txBody>
      </p:sp>
      <p:sp>
        <p:nvSpPr>
          <p:cNvPr id="6146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4: Activities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2668847"/>
              </p:ext>
            </p:extLst>
          </p:nvPr>
        </p:nvGraphicFramePr>
        <p:xfrm>
          <a:off x="457291" y="1122081"/>
          <a:ext cx="8248043" cy="3385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8035">
                  <a:extLst>
                    <a:ext uri="{9D8B030D-6E8A-4147-A177-3AD203B41FA5}">
                      <a16:colId xmlns:a16="http://schemas.microsoft.com/office/drawing/2014/main" xmlns="" val="3156509146"/>
                    </a:ext>
                  </a:extLst>
                </a:gridCol>
                <a:gridCol w="47615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4409">
                <a:tc>
                  <a:txBody>
                    <a:bodyPr/>
                    <a:lstStyle/>
                    <a:p>
                      <a:pPr marL="0" marR="0" lvl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Page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Activity Type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Activity Name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4.1.1.2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How is Automation Being Used?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4.1.1.3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Lab – Automating Everyday Events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4.1.1.5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Automation or Not Automation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4.1.1.6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Packet Tracer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Explore the Smart Home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4.1.1.7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Topic Assessment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4.1.2.3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Design a Prototype of an AI Application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4.1.2.4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Topic Assessment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06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4.1.3.3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Video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The Network Intuitive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79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4.1.3.4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Lab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Researching Intent-Based Networking (IBN)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582900979"/>
                  </a:ext>
                </a:extLst>
              </a:tr>
              <a:tr h="3879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4.1.3.5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Activity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Topic Assessment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690007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5273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dirty="0"/>
              <a:t>Students should complete Chapter 4, “Assessment” after completing Chapter 4.</a:t>
            </a:r>
          </a:p>
          <a:p>
            <a:pPr eaLnBrk="1" hangingPunct="1">
              <a:spcBef>
                <a:spcPct val="30000"/>
              </a:spcBef>
            </a:pPr>
            <a:r>
              <a:rPr lang="en-US" dirty="0"/>
              <a:t>Quizzes, labs, topic assessments and other activities can be used to informally assess student progress.</a:t>
            </a:r>
          </a:p>
        </p:txBody>
      </p:sp>
      <p:sp>
        <p:nvSpPr>
          <p:cNvPr id="7170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4: Assessment</a:t>
            </a:r>
          </a:p>
        </p:txBody>
      </p:sp>
    </p:spTree>
    <p:extLst>
      <p:ext uri="{BB962C8B-B14F-4D97-AF65-F5344CB8AC3E}">
        <p14:creationId xmlns="" xmlns:p14="http://schemas.microsoft.com/office/powerpoint/2010/main" val="1296080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800" dirty="0"/>
              <a:t>Prior to teaching Chapter 4, the instructor should: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Complete Chapter 4 Quiz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Preview the labs, videos and activities.</a:t>
            </a:r>
          </a:p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700" dirty="0"/>
              <a:t>Discuss the kinds of security students have implemented in their homes and/or on their personal devices.</a:t>
            </a:r>
          </a:p>
          <a:p>
            <a:pPr>
              <a:lnSpc>
                <a:spcPct val="85000"/>
              </a:lnSpc>
              <a:spcBef>
                <a:spcPct val="30000"/>
              </a:spcBef>
            </a:pPr>
            <a:r>
              <a:rPr lang="en-US" sz="1700" dirty="0"/>
              <a:t>Discuss the results of the risky behaviors lab.</a:t>
            </a:r>
          </a:p>
          <a:p>
            <a:pPr marL="142875" lvl="1" indent="0">
              <a:lnSpc>
                <a:spcPct val="85000"/>
              </a:lnSpc>
              <a:spcBef>
                <a:spcPct val="30000"/>
              </a:spcBef>
              <a:buNone/>
            </a:pPr>
            <a:endParaRPr lang="en-US" dirty="0"/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  <a:p>
            <a:pPr marL="0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4: Best Practices</a:t>
            </a:r>
          </a:p>
        </p:txBody>
      </p:sp>
    </p:spTree>
    <p:extLst>
      <p:ext uri="{BB962C8B-B14F-4D97-AF65-F5344CB8AC3E}">
        <p14:creationId xmlns="" xmlns:p14="http://schemas.microsoft.com/office/powerpoint/2010/main" val="23793413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For additional help with teaching strategies, including lesson plans, analogies for difficult concepts, and discussion topics, visit the </a:t>
            </a:r>
            <a:r>
              <a:rPr lang="en-US" sz="1600" dirty="0">
                <a:hlinkClick r:id="rId3"/>
              </a:rPr>
              <a:t>Community </a:t>
            </a:r>
            <a:r>
              <a:rPr lang="en-US" sz="1600" dirty="0" smtClean="0">
                <a:hlinkClick r:id="rId3"/>
              </a:rPr>
              <a:t>Forums</a:t>
            </a:r>
            <a:r>
              <a:rPr lang="en-US" sz="1600" dirty="0" smtClean="0"/>
              <a:t>.</a:t>
            </a:r>
            <a:endParaRPr lang="en-US" sz="1600" dirty="0"/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If you have lesson plans or resources that you would like to share, upload them to the Community Forums in order to help other instructors.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1600" dirty="0"/>
              <a:t>Students can enroll in Introduction to Packet Tracer (self-paced).</a:t>
            </a:r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endParaRPr lang="en-US" sz="1600" dirty="0"/>
          </a:p>
        </p:txBody>
      </p:sp>
      <p:sp>
        <p:nvSpPr>
          <p:cNvPr id="13314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4: Additional Help</a:t>
            </a:r>
          </a:p>
        </p:txBody>
      </p:sp>
    </p:spTree>
    <p:extLst>
      <p:ext uri="{BB962C8B-B14F-4D97-AF65-F5344CB8AC3E}">
        <p14:creationId xmlns="" xmlns:p14="http://schemas.microsoft.com/office/powerpoint/2010/main" val="1849301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83168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mtClean="0"/>
              <a:t>Capítulo 4: todo puede ser automatizado</a:t>
            </a:r>
            <a:endParaRPr lang="es-E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2996515" cy="902174"/>
          </a:xfrm>
        </p:spPr>
        <p:txBody>
          <a:bodyPr/>
          <a:lstStyle/>
          <a:p>
            <a:endParaRPr lang="es-ES" dirty="0"/>
          </a:p>
          <a:p>
            <a:r>
              <a:rPr lang="es-ES" smtClean="0"/>
              <a:t>Introducción a Internet de las cosas v. 2.0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82938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10391</TotalTime>
  <Words>1562</Words>
  <Application>Microsoft Office PowerPoint</Application>
  <PresentationFormat>全屏显示(16:9)</PresentationFormat>
  <Paragraphs>223</Paragraphs>
  <Slides>26</Slides>
  <Notes>26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Default Theme</vt:lpstr>
      <vt:lpstr>Capítulo 4: todo puede ser automatizado</vt:lpstr>
      <vt:lpstr>Instructor Materials – Chapter 4 Planning Guide</vt:lpstr>
      <vt:lpstr>Capítulo 4: todo puede ser automatizado</vt:lpstr>
      <vt:lpstr>Chapter 4: Activities</vt:lpstr>
      <vt:lpstr>Chapter 4: Assessment</vt:lpstr>
      <vt:lpstr>Chapter 4: Best Practices</vt:lpstr>
      <vt:lpstr>Chapter 4: Additional Help</vt:lpstr>
      <vt:lpstr>幻灯片 8</vt:lpstr>
      <vt:lpstr>Capítulo 4: todo puede ser automatizado</vt:lpstr>
      <vt:lpstr>Capítulo 4: Secciones y objetivos</vt:lpstr>
      <vt:lpstr>4.1 ¿Qué se puede automatizar?</vt:lpstr>
      <vt:lpstr>Automatización ¿Qué es la automatización?</vt:lpstr>
      <vt:lpstr>Automatización ¿Cómo se utiliza la automatización?</vt:lpstr>
      <vt:lpstr>Automatización Práctica de laboratorio: automatización de eventos cotidianos</vt:lpstr>
      <vt:lpstr>Automatización Cuando las cosas comienzan a pensar</vt:lpstr>
      <vt:lpstr>Automatización Packet Tracer: explore el hogar inteligente</vt:lpstr>
      <vt:lpstr>La inteligencia artificial (AI) y el aprendizaje automático (ML) ¿Qué es la inteligencia artificial y el aprendizaje automático?</vt:lpstr>
      <vt:lpstr>Inteligencia artificial (AI) y aprendizaje automático (ML) ML e IoT</vt:lpstr>
      <vt:lpstr>Automatización Packet Tracer: explore el hogar inteligente</vt:lpstr>
      <vt:lpstr>Redes basadas en la intención ¿Qué son las redes basadas en la intención (IBN)?</vt:lpstr>
      <vt:lpstr>Redes basadas en la intención ¿Cómo se vinculan el ML, la AI y las IBN?</vt:lpstr>
      <vt:lpstr>Redes basadas en la intención Casos de uso para las redes basadas en la intención</vt:lpstr>
      <vt:lpstr>Redes basadas en la intención (IBN) Práctica de laboratorio: investigación de redes basadas en la intención (IBN)</vt:lpstr>
      <vt:lpstr>4.2 Resumen del capítulo</vt:lpstr>
      <vt:lpstr>Resumen del capítulo Resumen</vt:lpstr>
      <vt:lpstr>幻灯片 26</vt:lpstr>
    </vt:vector>
  </TitlesOfParts>
  <Company>Cisco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l</cp:lastModifiedBy>
  <cp:revision>561</cp:revision>
  <dcterms:created xsi:type="dcterms:W3CDTF">2016-08-22T22:27:36Z</dcterms:created>
  <dcterms:modified xsi:type="dcterms:W3CDTF">2018-11-26T09:01:53Z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